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69" r:id="rId8"/>
    <p:sldId id="264" r:id="rId9"/>
    <p:sldId id="266" r:id="rId10"/>
    <p:sldId id="265" r:id="rId11"/>
    <p:sldId id="267" r:id="rId12"/>
    <p:sldId id="268" r:id="rId13"/>
    <p:sldId id="270" r:id="rId14"/>
    <p:sldId id="271" r:id="rId15"/>
    <p:sldId id="272" r:id="rId16"/>
    <p:sldId id="273" r:id="rId17"/>
    <p:sldId id="276" r:id="rId18"/>
    <p:sldId id="275" r:id="rId19"/>
    <p:sldId id="27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E47"/>
    <a:srgbClr val="D2CAC8"/>
    <a:srgbClr val="967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E9BB176-EE6F-4E26-BB50-9D79C24A0222}" type="datetimeFigureOut">
              <a:rPr lang="fa-IR" smtClean="0"/>
              <a:t>15/06/1445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58F4674-5AD4-409F-834A-A8B551EB22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3900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A9927-4C75-4466-8FD4-DA236DC9DDF3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6597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99C1-A2C2-49AE-ABB9-F62BA3DF610B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3345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908E-8209-4443-A2C9-CBD7B8FE9C41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4392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BE73-49BA-4595-B240-EB0513318521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5421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96D3-9A50-4CE8-BC0D-915FE8C5B451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0736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641EC-53E8-4A7E-995E-C33C2EBE85BD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1820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E5B0-2EB1-4465-AEE9-A9E341D2D9AC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8263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6E05-6413-419B-B3B0-5EDA3E176003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2322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C545-53B1-4349-9839-EA77C0AD56DA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4968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4102-F205-4D63-98FC-05B90BB78A64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13892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F487-087C-4F7D-9F15-EA1D44FB2DE6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6824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2EE16-98AB-4026-B1C7-DDC07946106E}" type="datetime8">
              <a:rPr lang="fa-IR" smtClean="0"/>
              <a:t>27 دسامبر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C781E-FC88-44C5-8279-CA85C3AD4F1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8940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srose.biz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5000" b="-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540F-37AF-4208-9FE6-E15B06480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03" y="3264568"/>
            <a:ext cx="11345662" cy="927184"/>
          </a:xfr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50800">
                    <a:schemeClr val="tx1">
                      <a:alpha val="60000"/>
                    </a:schemeClr>
                  </a:glow>
                </a:effectLst>
              </a:rPr>
              <a:t>AI Recommendation System/engine</a:t>
            </a:r>
            <a:endParaRPr lang="fa-IR" b="1" dirty="0">
              <a:ln w="1270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508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964F4-EF7C-4167-93BE-01A8F48C0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607" y="4191752"/>
            <a:ext cx="7106653" cy="697246"/>
          </a:xfr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txBody>
          <a:bodyPr>
            <a:normAutofit fontScale="92500"/>
          </a:bodyPr>
          <a:lstStyle/>
          <a:p>
            <a:r>
              <a:rPr lang="fa-IR" sz="40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  <a:alpha val="97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RANSans Light" panose="020B0506030804020204" pitchFamily="34" charset="-78"/>
                <a:cs typeface="IRANSans Light" panose="020B0506030804020204" pitchFamily="34" charset="-78"/>
              </a:rPr>
              <a:t>سیستم </a:t>
            </a:r>
            <a:r>
              <a:rPr lang="fa-IR" sz="4000" b="1" dirty="0" err="1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  <a:alpha val="97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RANSans Light" panose="020B0506030804020204" pitchFamily="34" charset="-78"/>
                <a:cs typeface="IRANSans Light" panose="020B0506030804020204" pitchFamily="34" charset="-78"/>
              </a:rPr>
              <a:t>پیشنهادگر</a:t>
            </a:r>
            <a:r>
              <a:rPr lang="fa-IR" sz="40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  <a:alpha val="97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RANSans Light" panose="020B0506030804020204" pitchFamily="34" charset="-78"/>
                <a:cs typeface="IRANSans Light" panose="020B0506030804020204" pitchFamily="34" charset="-78"/>
              </a:rPr>
              <a:t> در هوش مصنوعی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D118B-F303-4921-82B5-21D5478A5414}"/>
              </a:ext>
            </a:extLst>
          </p:cNvPr>
          <p:cNvSpPr txBox="1"/>
          <p:nvPr/>
        </p:nvSpPr>
        <p:spPr>
          <a:xfrm>
            <a:off x="4737716" y="5884878"/>
            <a:ext cx="2716567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نام استاد : </a:t>
            </a:r>
            <a:r>
              <a:rPr lang="fa-IR" dirty="0" err="1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عصایی</a:t>
            </a:r>
            <a:r>
              <a:rPr lang="fa-IR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 err="1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معمم</a:t>
            </a:r>
            <a:endParaRPr lang="fa-IR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تهیه کننده : آیدین باقری نژاد</a:t>
            </a:r>
          </a:p>
        </p:txBody>
      </p:sp>
      <p:pic>
        <p:nvPicPr>
          <p:cNvPr id="1026" name="Picture 2" descr="Islamic Azad University - Wikipedia">
            <a:extLst>
              <a:ext uri="{FF2B5EF4-FFF2-40B4-BE49-F238E27FC236}">
                <a16:creationId xmlns:a16="http://schemas.microsoft.com/office/drawing/2014/main" id="{76B32695-B6E0-4B0A-96FD-A3A8C6680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5" y="152724"/>
            <a:ext cx="1372795" cy="21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2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50" y="603250"/>
            <a:ext cx="7629526" cy="704850"/>
          </a:xfrm>
        </p:spPr>
        <p:txBody>
          <a:bodyPr>
            <a:normAutofit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دلیل استفاده از سیستم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چیست ؟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10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316830" y="2113805"/>
            <a:ext cx="9558336" cy="3318994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4F635-E324-4B7C-84D2-34682E033667}"/>
              </a:ext>
            </a:extLst>
          </p:cNvPr>
          <p:cNvSpPr txBox="1"/>
          <p:nvPr/>
        </p:nvSpPr>
        <p:spPr>
          <a:xfrm>
            <a:off x="1624010" y="2462146"/>
            <a:ext cx="8943975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افزایش فروش با </a:t>
            </a:r>
            <a:r>
              <a:rPr lang="fa-IR" b="0" i="0" dirty="0" err="1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شخصی‌سازی</a:t>
            </a: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 کردن پیشنهادهای ارائه شده به کاربر و بهبود تجربه مشتریان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>
              <a:solidFill>
                <a:srgbClr val="212529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سرعت بخشیدن جست و جوی کاربران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>
              <a:solidFill>
                <a:srgbClr val="212529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پیشروی از رقبا و افزایش </a:t>
            </a:r>
            <a:r>
              <a:rPr lang="fa-IR" b="0" i="0" dirty="0" err="1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درامد</a:t>
            </a:r>
            <a:endParaRPr lang="fa-IR" b="0" i="0" dirty="0">
              <a:solidFill>
                <a:srgbClr val="212529"/>
              </a:solidFill>
              <a:effectLst/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>
              <a:solidFill>
                <a:srgbClr val="212529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ارسال ایمیل‌ حاوی لینک‌ مربوط به اقلام پیشنهادی بر اساس تمایلات کاربر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>
              <a:solidFill>
                <a:srgbClr val="212529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212529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جلب اعتماد کاربر و مصرف بیشتر خدمات ، محصولات و ...</a:t>
            </a:r>
            <a:endParaRPr lang="fa-IR" b="0" i="0" dirty="0">
              <a:solidFill>
                <a:srgbClr val="212529"/>
              </a:solidFill>
              <a:effectLst/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A908B8-5AD2-45D5-8E6D-6A46DFC66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06" y="2760527"/>
            <a:ext cx="2350536" cy="3134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CDD0E-46B8-4D5C-90FC-FACBBE9C3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10" y="3539007"/>
            <a:ext cx="3719311" cy="3318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E348A-5B02-4FFD-8160-F30276FE5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476" y="603249"/>
            <a:ext cx="4065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12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50" y="603250"/>
            <a:ext cx="5876926" cy="704850"/>
          </a:xfrm>
        </p:spPr>
        <p:txBody>
          <a:bodyPr>
            <a:normAutofit/>
          </a:bodyPr>
          <a:lstStyle/>
          <a:p>
            <a:pPr algn="r"/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سیستم چگونه کار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می‌کند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؟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11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609725" y="1639400"/>
            <a:ext cx="8972550" cy="3981451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622023-6F93-401F-A66F-C5572D350B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49C489-C532-4DEC-A54A-B9D659FE8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77307B-4501-4AF9-A678-2CF49AA92452}"/>
              </a:ext>
            </a:extLst>
          </p:cNvPr>
          <p:cNvSpPr txBox="1"/>
          <p:nvPr/>
        </p:nvSpPr>
        <p:spPr>
          <a:xfrm>
            <a:off x="3734594" y="1956590"/>
            <a:ext cx="6419850" cy="334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گردآوری اطلاعات</a:t>
            </a:r>
          </a:p>
          <a:p>
            <a:pPr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بازخورد صریح</a:t>
            </a:r>
          </a:p>
          <a:p>
            <a:pPr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بازخورد ضمنی</a:t>
            </a:r>
          </a:p>
          <a:p>
            <a:pPr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بازخورد ترکیبی</a:t>
            </a:r>
          </a:p>
          <a:p>
            <a:pPr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یادگیری</a:t>
            </a:r>
          </a:p>
          <a:p>
            <a:pPr algn="just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b="0" i="0" dirty="0" err="1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پیش‌بینی</a:t>
            </a: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/پیشنهاد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7EDB74D-FC9E-4BA9-A2BB-192954A85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45" y="2480775"/>
            <a:ext cx="3949700" cy="2298700"/>
          </a:xfr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16DED240-73C0-4593-BB7A-949B21B23840}"/>
              </a:ext>
            </a:extLst>
          </p:cNvPr>
          <p:cNvSpPr/>
          <p:nvPr/>
        </p:nvSpPr>
        <p:spPr>
          <a:xfrm>
            <a:off x="7061460" y="3630126"/>
            <a:ext cx="1114425" cy="644217"/>
          </a:xfrm>
          <a:prstGeom prst="leftArrow">
            <a:avLst/>
          </a:prstGeom>
          <a:noFill/>
          <a:ln w="571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F62D83-A864-4F3E-8EDA-41A3BFB5B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13" y="3654856"/>
            <a:ext cx="3406968" cy="34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6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0" y="603250"/>
            <a:ext cx="7058026" cy="704850"/>
          </a:xfrm>
        </p:spPr>
        <p:txBody>
          <a:bodyPr>
            <a:normAutofit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منابع اطلاعاتی سیستم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چیست ؟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12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775749" y="1652741"/>
            <a:ext cx="8305800" cy="413036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622023-6F93-401F-A66F-C5572D350B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49C489-C532-4DEC-A54A-B9D659FE8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16DED240-73C0-4593-BB7A-949B21B23840}"/>
              </a:ext>
            </a:extLst>
          </p:cNvPr>
          <p:cNvSpPr/>
          <p:nvPr/>
        </p:nvSpPr>
        <p:spPr>
          <a:xfrm>
            <a:off x="7061460" y="3630126"/>
            <a:ext cx="1114425" cy="644217"/>
          </a:xfrm>
          <a:prstGeom prst="leftArrow">
            <a:avLst/>
          </a:prstGeom>
          <a:noFill/>
          <a:ln w="571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E5D9F-54D8-4192-9FC1-3108039AA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24" y="1695897"/>
            <a:ext cx="6934200" cy="3895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BF449-71F8-455F-85BD-0EE54FD27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0"/>
            <a:ext cx="2952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03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603250"/>
            <a:ext cx="8382001" cy="704850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روش فراهم کردن داده برای سیستم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چیست ؟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13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752600" y="1996702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F5FF6-C828-48E7-9E77-FC131A5D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33338E-4F3A-47D0-9480-585BD711D3D5}"/>
              </a:ext>
            </a:extLst>
          </p:cNvPr>
          <p:cNvSpPr txBox="1"/>
          <p:nvPr/>
        </p:nvSpPr>
        <p:spPr>
          <a:xfrm>
            <a:off x="4205716" y="3584749"/>
            <a:ext cx="615791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8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IRANSans" panose="020B0506030804020204" pitchFamily="34" charset="-78"/>
              </a:rPr>
              <a:t>رتبه‌بندی</a:t>
            </a:r>
            <a:r>
              <a:rPr lang="fa-IR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IRANSans" panose="020B0506030804020204" pitchFamily="34" charset="-78"/>
              </a:rPr>
              <a:t> صریح یا </a:t>
            </a:r>
            <a:r>
              <a:rPr lang="en-US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Explicit Rating</a:t>
            </a:r>
            <a:endParaRPr lang="fa-IR" b="0" i="0" dirty="0">
              <a:solidFill>
                <a:srgbClr val="212529"/>
              </a:solidFill>
              <a:effectLst/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1800" dirty="0">
              <a:solidFill>
                <a:srgbClr val="212529"/>
              </a:solidFill>
              <a:latin typeface="IRANSans" panose="020B0506030804020204" pitchFamily="34" charset="-78"/>
              <a:ea typeface="Times New Roman" panose="02020603050405020304" pitchFamily="18" charset="0"/>
              <a:cs typeface="IRANSans" panose="020B0506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b="0" i="0" dirty="0" err="1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رتبه‌بندی</a:t>
            </a:r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 ضمنی یا </a:t>
            </a:r>
            <a:r>
              <a:rPr lang="en-US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Implicit Rating</a:t>
            </a:r>
            <a:endParaRPr lang="fa-I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135D6D-9FF7-4B38-A774-CC8206FF4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18" y="2448999"/>
            <a:ext cx="4561595" cy="3575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484DD3-C35B-4DBA-B364-5E45697E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9" y="4777436"/>
            <a:ext cx="2080564" cy="20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2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603250"/>
            <a:ext cx="8382001" cy="704850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روش فراهم کردن داده برای سیستم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چیست ؟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A4B6D-FB0D-4757-A7AF-4019C61C0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2249487"/>
            <a:ext cx="4005263" cy="4005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14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752600" y="1996702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F5FF6-C828-48E7-9E77-FC131A5DD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33338E-4F3A-47D0-9480-585BD711D3D5}"/>
              </a:ext>
            </a:extLst>
          </p:cNvPr>
          <p:cNvSpPr txBox="1"/>
          <p:nvPr/>
        </p:nvSpPr>
        <p:spPr>
          <a:xfrm>
            <a:off x="4126705" y="2176229"/>
            <a:ext cx="615791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b="1" dirty="0" err="1">
                <a:solidFill>
                  <a:srgbClr val="000000"/>
                </a:solidFill>
                <a:effectLst/>
                <a:latin typeface="IRANSans" panose="020B0506030804020204" pitchFamily="34" charset="-78"/>
                <a:ea typeface="Times New Roman" panose="02020603050405020304" pitchFamily="18" charset="0"/>
                <a:cs typeface="IRANSans" panose="020B0506030804020204" pitchFamily="34" charset="-78"/>
              </a:rPr>
              <a:t>رتبه‌بندی</a:t>
            </a:r>
            <a:r>
              <a:rPr lang="fa-IR" sz="2000" b="1" dirty="0">
                <a:solidFill>
                  <a:srgbClr val="000000"/>
                </a:solidFill>
                <a:effectLst/>
                <a:latin typeface="IRANSans" panose="020B0506030804020204" pitchFamily="34" charset="-78"/>
                <a:ea typeface="Times New Roman" panose="02020603050405020304" pitchFamily="18" charset="0"/>
                <a:cs typeface="IRANSans" panose="020B0506030804020204" pitchFamily="34" charset="-78"/>
              </a:rPr>
              <a:t> صریح یا 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Explicit Rating</a:t>
            </a:r>
            <a:endParaRPr lang="fa-IR" sz="2000" b="1" i="0" dirty="0">
              <a:solidFill>
                <a:srgbClr val="212529"/>
              </a:solidFill>
              <a:effectLst/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FC30F5-22EB-4ABF-801C-4627DF2B1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19" y="3745285"/>
            <a:ext cx="1978773" cy="13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4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603250"/>
            <a:ext cx="8382001" cy="704850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روش فراهم کردن داده برای سیستم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چیست ؟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15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2986714" y="1996702"/>
            <a:ext cx="6218571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F5FF6-C828-48E7-9E77-FC131A5D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33338E-4F3A-47D0-9480-585BD711D3D5}"/>
              </a:ext>
            </a:extLst>
          </p:cNvPr>
          <p:cNvSpPr txBox="1"/>
          <p:nvPr/>
        </p:nvSpPr>
        <p:spPr>
          <a:xfrm>
            <a:off x="2828925" y="2217776"/>
            <a:ext cx="615791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b="1" i="0" dirty="0" err="1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رتبه‌بندی</a:t>
            </a:r>
            <a:r>
              <a:rPr lang="fa-IR" sz="2000" b="1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 ضمنی یا 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Implicit Rating</a:t>
            </a:r>
            <a:endParaRPr lang="fa-IR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1809D1-730B-4AD8-BEB9-E6C5A2A69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8" y="3527913"/>
            <a:ext cx="2335881" cy="22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603250"/>
            <a:ext cx="8382001" cy="704850"/>
          </a:xfrm>
        </p:spPr>
        <p:txBody>
          <a:bodyPr>
            <a:normAutofit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مشابهت محصول (پالایش قلم-قلم)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16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719262" y="1586304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F5FF6-C828-48E7-9E77-FC131A5D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E475-C178-4851-A5C8-A15F522C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97" y="1761081"/>
            <a:ext cx="4946432" cy="4130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E3E909-EEBA-41E8-9038-A3C1A97BD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4150233"/>
            <a:ext cx="2092997" cy="2151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F36043-15A9-4E63-8708-F4D50D3B5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12" y="4797794"/>
            <a:ext cx="1530920" cy="19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603250"/>
            <a:ext cx="8382001" cy="704850"/>
          </a:xfrm>
        </p:spPr>
        <p:txBody>
          <a:bodyPr>
            <a:normAutofit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مشابهت محصول (پالایش قلم-قلم)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17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654945" y="1649268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F5FF6-C828-48E7-9E77-FC131A5D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ECCA21-BCF1-45B4-95AF-31CD1201C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16" y="2064426"/>
            <a:ext cx="6227457" cy="356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A5416-D37E-46C7-B0EE-BC16DA6B6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224" y="5482048"/>
            <a:ext cx="2034244" cy="1185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D5FB3C-BE6A-4CB8-A25C-83BC7C51D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17" y="5405440"/>
            <a:ext cx="1065349" cy="1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3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603250"/>
            <a:ext cx="8382001" cy="704850"/>
          </a:xfrm>
        </p:spPr>
        <p:txBody>
          <a:bodyPr>
            <a:normAutofit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شباهت کاربر (پالایش کاربر – کاربر)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18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670450" y="1661139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F5FF6-C828-48E7-9E77-FC131A5D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F4FE8D-5F9D-4212-B080-F1ADD1E0C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25" y="2111018"/>
            <a:ext cx="6439049" cy="3528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A845C8-5E72-45C6-96EE-1A91D4CB7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40" y="3421904"/>
            <a:ext cx="3745832" cy="3873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DA96DF-4D44-490B-BF8B-DC13E9F05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4" y="3744673"/>
            <a:ext cx="3606153" cy="35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0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603250"/>
            <a:ext cx="8382001" cy="704850"/>
          </a:xfrm>
        </p:spPr>
        <p:txBody>
          <a:bodyPr>
            <a:normAutofit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چند پرسش و پاسخ در ارتباط با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سیستم ها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19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841377" y="1739528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2F5FF6-C828-48E7-9E77-FC131A5D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90F345-78ED-49EE-A0C3-BE22202E857F}"/>
              </a:ext>
            </a:extLst>
          </p:cNvPr>
          <p:cNvSpPr txBox="1"/>
          <p:nvPr/>
        </p:nvSpPr>
        <p:spPr>
          <a:xfrm>
            <a:off x="1994968" y="2257089"/>
            <a:ext cx="8379618" cy="3445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چه ابزارها و </a:t>
            </a:r>
            <a:r>
              <a:rPr lang="fa-IR" sz="1600" b="1" dirty="0" err="1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روش‌هایی</a:t>
            </a: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 برای </a:t>
            </a:r>
            <a:r>
              <a:rPr lang="fa-IR" sz="1600" b="1" dirty="0" err="1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پیاده‌سازی</a:t>
            </a: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 یک سیستم </a:t>
            </a:r>
            <a:r>
              <a:rPr lang="fa-IR" sz="1600" b="1" dirty="0" err="1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پیشنهادگر</a:t>
            </a: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 وجود دارد؟</a:t>
            </a:r>
            <a:endParaRPr lang="en-US" sz="1600" b="1" dirty="0">
              <a:effectLst/>
              <a:latin typeface="IRANSans" panose="020B0506030804020204" pitchFamily="34" charset="-78"/>
              <a:ea typeface="Calibri" panose="020F0502020204030204" pitchFamily="34" charset="0"/>
              <a:cs typeface="IRANSans" panose="020B0506030804020204" pitchFamily="34" charset="-78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از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روش‌های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یادگیری ماشین و علم داده برای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پیاده‌سازی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یک سیستم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پیشنهادگر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استفاده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می‌شود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از چه </a:t>
            </a:r>
            <a:r>
              <a:rPr lang="fa-IR" sz="1600" b="1" dirty="0" err="1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الگوریتم‌هایی</a:t>
            </a: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 برای ساخت </a:t>
            </a:r>
            <a:r>
              <a:rPr lang="fa-IR" sz="1600" b="1" dirty="0" err="1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ریکامندر</a:t>
            </a: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 سیستم </a:t>
            </a:r>
            <a:r>
              <a:rPr lang="fa-IR" sz="1600" b="1" dirty="0" err="1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می‌توان</a:t>
            </a: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 استفاده کرد؟</a:t>
            </a:r>
            <a:endParaRPr lang="en-US" sz="1600" b="1" dirty="0">
              <a:effectLst/>
              <a:latin typeface="IRANSans" panose="020B0506030804020204" pitchFamily="34" charset="-78"/>
              <a:ea typeface="Calibri" panose="020F0502020204030204" pitchFamily="34" charset="0"/>
              <a:cs typeface="IRANSans" panose="020B0506030804020204" pitchFamily="34" charset="-78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بسته به نوع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داده‌های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در دسترس، از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الگوریتم‌های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گوناگون شامل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روش‌های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پالایش گروهی یا پردازش محتوا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می‌توان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استفاده کرد.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 </a:t>
            </a:r>
            <a:endParaRPr lang="en-US" sz="1600" b="1" dirty="0">
              <a:effectLst/>
              <a:latin typeface="IRANSans" panose="020B0506030804020204" pitchFamily="34" charset="-78"/>
              <a:ea typeface="Calibri" panose="020F0502020204030204" pitchFamily="34" charset="0"/>
              <a:cs typeface="IRANSans" panose="020B0506030804020204" pitchFamily="34" charset="-78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600" b="1" dirty="0" err="1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ریکامندر</a:t>
            </a: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 </a:t>
            </a:r>
            <a:r>
              <a:rPr lang="fa-IR" sz="1600" b="1" dirty="0" err="1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سیستم‌ها</a:t>
            </a:r>
            <a:r>
              <a:rPr lang="fa-IR" sz="1600" b="1" dirty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 نظارت شده هستند یا غیر نظارت شده؟</a:t>
            </a:r>
            <a:endParaRPr lang="en-US" sz="1600" b="1" dirty="0">
              <a:effectLst/>
              <a:latin typeface="IRANSans" panose="020B0506030804020204" pitchFamily="34" charset="-78"/>
              <a:ea typeface="Calibri" panose="020F0502020204030204" pitchFamily="34" charset="0"/>
              <a:cs typeface="IRANSans" panose="020B0506030804020204" pitchFamily="34" charset="-78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ریکامندر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سیستم‌های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اولیه نظارت شده بودند و در گذر زمان، استفاده از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روش‌های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غیرنظارت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شده (با توجه به </a:t>
            </a:r>
            <a:r>
              <a:rPr lang="fa-I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داده‌ها</a:t>
            </a:r>
            <a:r>
              <a:rPr lang="fa-I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و شرایط مسئله) افزایش یافت.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1559C-5A49-4793-B622-9FCA69C44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" y="3282792"/>
            <a:ext cx="3757237" cy="39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9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843A-C587-47C7-BFC4-EDE000C4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1" y="365124"/>
            <a:ext cx="9344025" cy="1409175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سیستم </a:t>
            </a:r>
            <a:r>
              <a:rPr lang="fa-IR" sz="3200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پیشنهادگر</a:t>
            </a:r>
            <a:r>
              <a:rPr lang="fa-IR" sz="3200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(</a:t>
            </a:r>
            <a:r>
              <a:rPr lang="en-US" sz="3200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Recommender system</a:t>
            </a:r>
            <a:r>
              <a:rPr lang="fa-IR" sz="3200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) چیست ؟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DB200-E572-4402-9541-033339062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"/>
          <a:stretch/>
        </p:blipFill>
        <p:spPr>
          <a:xfrm>
            <a:off x="4300502" y="1774300"/>
            <a:ext cx="3590996" cy="356922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A5A0A-FC6A-4A5E-BB3B-02ED230C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2</a:t>
            </a:fld>
            <a:endParaRPr lang="fa-I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D1495-8D1F-49EF-9207-E7B27D9057B5}"/>
              </a:ext>
            </a:extLst>
          </p:cNvPr>
          <p:cNvSpPr txBox="1"/>
          <p:nvPr/>
        </p:nvSpPr>
        <p:spPr>
          <a:xfrm>
            <a:off x="5391151" y="5343525"/>
            <a:ext cx="33337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1600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(محصولات، خدمات، محتوا و...) </a:t>
            </a:r>
            <a:endParaRPr lang="fa-I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6C4377-93A5-4B92-8D77-0B7801594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22" y="3429000"/>
            <a:ext cx="3429000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9D9BA5-BBF3-4AEE-A5D0-59BA20856E96}"/>
              </a:ext>
            </a:extLst>
          </p:cNvPr>
          <p:cNvSpPr/>
          <p:nvPr/>
        </p:nvSpPr>
        <p:spPr>
          <a:xfrm>
            <a:off x="4076699" y="1774301"/>
            <a:ext cx="4867275" cy="4473838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6C345-2919-4BA9-9037-421767F3EF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4E3598-B40B-412C-A99A-C8B381E0E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F40B-45EC-4A33-BEC6-45EC8A5F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665" y="2011176"/>
            <a:ext cx="10515600" cy="4076699"/>
          </a:xfrm>
        </p:spPr>
        <p:txBody>
          <a:bodyPr anchor="t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sz="3200" dirty="0"/>
              <a:t>- Medium.com</a:t>
            </a:r>
            <a:br>
              <a:rPr lang="en-US" sz="3200" dirty="0"/>
            </a:br>
            <a:r>
              <a:rPr lang="en-US" sz="3200" dirty="0"/>
              <a:t>- faradars.org</a:t>
            </a:r>
            <a:br>
              <a:rPr lang="en-US" sz="3200" dirty="0"/>
            </a:br>
            <a:r>
              <a:rPr lang="en-US" sz="3200" dirty="0"/>
              <a:t>- towardsdatascience.com</a:t>
            </a:r>
            <a:br>
              <a:rPr lang="en-US" sz="3200" dirty="0"/>
            </a:br>
            <a:r>
              <a:rPr lang="en-US" sz="3200" dirty="0"/>
              <a:t>- Illustration by </a:t>
            </a:r>
            <a:r>
              <a:rPr lang="en-US" sz="3200" dirty="0" err="1"/>
              <a:t>Olha</a:t>
            </a:r>
            <a:r>
              <a:rPr lang="en-US" sz="3200" dirty="0"/>
              <a:t> </a:t>
            </a:r>
            <a:r>
              <a:rPr lang="en-US" sz="3200" dirty="0" err="1"/>
              <a:t>Khomich</a:t>
            </a:r>
            <a:r>
              <a:rPr lang="en-US" sz="3200" dirty="0"/>
              <a:t> from Ouch!</a:t>
            </a:r>
            <a:br>
              <a:rPr lang="en-US" sz="3200" dirty="0"/>
            </a:br>
            <a:r>
              <a:rPr lang="en-US" sz="3200" dirty="0"/>
              <a:t>- </a:t>
            </a:r>
            <a:r>
              <a:rPr lang="en-US" sz="3200" dirty="0">
                <a:hlinkClick r:id="rId2"/>
              </a:rPr>
              <a:t>www.srose.biz</a:t>
            </a:r>
            <a:br>
              <a:rPr lang="en-US" sz="3200" dirty="0"/>
            </a:br>
            <a:r>
              <a:rPr lang="en-US" sz="3200" dirty="0"/>
              <a:t>- icons8.com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fa-IR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C837-D1F4-432F-BD67-925307BAA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817004"/>
            <a:ext cx="10515600" cy="723899"/>
          </a:xfrm>
        </p:spPr>
        <p:txBody>
          <a:bodyPr>
            <a:normAutofit/>
          </a:bodyPr>
          <a:lstStyle/>
          <a:p>
            <a:r>
              <a:rPr lang="fa-I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منابع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5E6D9-8A5C-47F5-9C66-0C26E1C1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781E-FC88-44C5-8279-CA85C3AD4F1D}" type="slidenum">
              <a:rPr lang="fa-IR" smtClean="0"/>
              <a:t>20</a:t>
            </a:fld>
            <a:endParaRPr lang="fa-I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C42BC-C37A-48CF-9399-E8F0FA1EBE4A}"/>
              </a:ext>
            </a:extLst>
          </p:cNvPr>
          <p:cNvSpPr/>
          <p:nvPr/>
        </p:nvSpPr>
        <p:spPr>
          <a:xfrm>
            <a:off x="1495425" y="1809378"/>
            <a:ext cx="9201149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A0DE6-2842-4A9E-BE65-DD0216D2CE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C56A3-B813-4E0C-B6CB-D9C220EE1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92" y="4101483"/>
            <a:ext cx="2747639" cy="274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5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3250"/>
            <a:ext cx="4943476" cy="704850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چند مثال از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سیستم ها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75225F-6F1D-4C02-A87D-B27E30774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-515" b="515"/>
          <a:stretch/>
        </p:blipFill>
        <p:spPr>
          <a:xfrm>
            <a:off x="668703" y="2549894"/>
            <a:ext cx="5375534" cy="34282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1544637"/>
            <a:ext cx="3932237" cy="571500"/>
          </a:xfrm>
        </p:spPr>
        <p:txBody>
          <a:bodyPr>
            <a:norm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1. سیستم پیشنهاد </a:t>
            </a:r>
            <a:r>
              <a:rPr lang="fa-IR" sz="1800" dirty="0" err="1">
                <a:latin typeface="IRANSans Light" panose="020B0506030804020204" pitchFamily="34" charset="-78"/>
                <a:cs typeface="IRANSans Light" panose="020B0506030804020204" pitchFamily="34" charset="-78"/>
              </a:rPr>
              <a:t>ویدئوی</a:t>
            </a:r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  <a:r>
              <a:rPr lang="en-US" sz="1800" dirty="0" err="1">
                <a:latin typeface="IRANSans Light" panose="020B0506030804020204" pitchFamily="34" charset="-78"/>
                <a:cs typeface="IRANSans Light" panose="020B0506030804020204" pitchFamily="34" charset="-78"/>
              </a:rPr>
              <a:t>Youtube</a:t>
            </a:r>
            <a:endParaRPr lang="fa-IR" sz="18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3</a:t>
            </a:fld>
            <a:endParaRPr lang="fa-I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A18B9-0CC6-4875-BCA6-B037219AC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31"/>
          <a:stretch/>
        </p:blipFill>
        <p:spPr>
          <a:xfrm>
            <a:off x="6095999" y="2583897"/>
            <a:ext cx="5375533" cy="3360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616942" y="2273299"/>
            <a:ext cx="10958115" cy="3981451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92E01F-645C-410D-BB7D-A33EE0EF5DCE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6096000" y="2273299"/>
            <a:ext cx="0" cy="39814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EFEF3C5-A0F2-4489-B7A6-21CF3F6C4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01214" y="4102366"/>
            <a:ext cx="3018193" cy="2912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622023-6F93-401F-A66F-C5572D350B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49C489-C532-4DEC-A54A-B9D659FE8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6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3250"/>
            <a:ext cx="4943476" cy="704850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چند مثال از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سیستم ها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2. سیستم پیشنهاد در </a:t>
            </a:r>
            <a:r>
              <a:rPr lang="fa-IR" sz="1800" dirty="0" err="1">
                <a:latin typeface="IRANSans Light" panose="020B0506030804020204" pitchFamily="34" charset="-78"/>
                <a:cs typeface="IRANSans Light" panose="020B0506030804020204" pitchFamily="34" charset="-78"/>
              </a:rPr>
              <a:t>وب‌سایت</a:t>
            </a:r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خرده‌ فروشی آمازون.</a:t>
            </a:r>
          </a:p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"معمولا همراه با این محصول خریداری میشود " و "</a:t>
            </a:r>
            <a:r>
              <a:rPr lang="fa-IR" sz="1800" dirty="0" err="1">
                <a:latin typeface="IRANSans Light" panose="020B0506030804020204" pitchFamily="34" charset="-78"/>
                <a:cs typeface="IRANSans Light" panose="020B0506030804020204" pitchFamily="34" charset="-78"/>
              </a:rPr>
              <a:t>کاربرانی</a:t>
            </a:r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که این محصول را خریدند محصولات زیر را هم خریدند"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4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752600" y="2273299"/>
            <a:ext cx="8753475" cy="3981451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17BF01-D048-47A6-A804-51512189A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/>
          <a:stretch/>
        </p:blipFill>
        <p:spPr>
          <a:xfrm>
            <a:off x="1904997" y="2405815"/>
            <a:ext cx="8382004" cy="3716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A41B8-FB1E-4180-A76B-2A7BC78D7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5625"/>
            <a:ext cx="2498972" cy="2498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9A08C5-9C69-4D25-AF97-FB3A514A5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3250"/>
            <a:ext cx="4943476" cy="704850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چند مثال از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سیستم ها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3. سیستم پیشنهاد فیلم و سریال موجود در </a:t>
            </a:r>
            <a:r>
              <a:rPr lang="fa-IR" sz="1800" dirty="0" err="1">
                <a:latin typeface="IRANSans Light" panose="020B0506030804020204" pitchFamily="34" charset="-78"/>
                <a:cs typeface="IRANSans Light" panose="020B0506030804020204" pitchFamily="34" charset="-78"/>
              </a:rPr>
              <a:t>وب‌سایت</a:t>
            </a:r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  <a:r>
              <a:rPr lang="fa-IR" sz="1800" dirty="0" err="1">
                <a:latin typeface="IRANSans Light" panose="020B0506030804020204" pitchFamily="34" charset="-78"/>
                <a:cs typeface="IRANSans Light" panose="020B0506030804020204" pitchFamily="34" charset="-78"/>
              </a:rPr>
              <a:t>نتفلیکس</a:t>
            </a:r>
            <a:endParaRPr lang="fa-IR" sz="18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5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752600" y="2273299"/>
            <a:ext cx="8753475" cy="3981451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FEF3C5-A0F2-4489-B7A6-21CF3F6C4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60075" y="4027575"/>
            <a:ext cx="3037556" cy="2931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28ABD-B10C-4656-9C29-8328C65C5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98" y="2343343"/>
            <a:ext cx="6846604" cy="3852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4AE8EF-1494-4E35-8A6D-B33C65124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2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3250"/>
            <a:ext cx="4943476" cy="704850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چند مثال از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ریکامندر</a:t>
            </a: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سیستم ها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4. سیستم پیشنهاد موسیقی در </a:t>
            </a:r>
            <a:r>
              <a:rPr lang="fa-IR" sz="1800" dirty="0" err="1">
                <a:latin typeface="IRANSans Light" panose="020B0506030804020204" pitchFamily="34" charset="-78"/>
                <a:cs typeface="IRANSans Light" panose="020B0506030804020204" pitchFamily="34" charset="-78"/>
              </a:rPr>
              <a:t>اسپاتیفای</a:t>
            </a:r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6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752600" y="1996702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80F5E-4D42-4199-9B9B-33EB90EB4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93" y="2113804"/>
            <a:ext cx="4528487" cy="4302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351AB1-DFA3-40CE-ADCC-D8E59CC38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-296227"/>
            <a:ext cx="3875016" cy="2906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2F5FF6-C828-48E7-9E77-FC131A5DD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50" y="603250"/>
            <a:ext cx="7629526" cy="704850"/>
          </a:xfrm>
        </p:spPr>
        <p:txBody>
          <a:bodyPr>
            <a:normAutofit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تابع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پیشنهادگر</a:t>
            </a:r>
            <a:r>
              <a:rPr lang="en-US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(Recommender Function) </a:t>
            </a:r>
            <a:endParaRPr lang="fa-IR"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7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634513" y="1514661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3E2EB4-0553-4AB1-A6EC-8A2F7C5FD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B898A-EC96-4CEC-ADBE-28CCAC1BA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45" y="1911350"/>
            <a:ext cx="6664209" cy="3695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47B100-8EFA-49B6-94DE-6EA3870D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56" y="3433975"/>
            <a:ext cx="3604721" cy="36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9B1D-BCF9-4D9C-92C7-D30B6E42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50" y="603250"/>
            <a:ext cx="7629526" cy="704850"/>
          </a:xfrm>
        </p:spPr>
        <p:txBody>
          <a:bodyPr>
            <a:normAutofit/>
          </a:bodyPr>
          <a:lstStyle/>
          <a:p>
            <a:pPr algn="r"/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تابع </a:t>
            </a:r>
            <a:r>
              <a:rPr lang="fa-IR" dirty="0" err="1">
                <a:latin typeface="IRANSans Medium" panose="020B0506030804020204" pitchFamily="34" charset="-78"/>
                <a:cs typeface="IRANSans Medium" panose="020B0506030804020204" pitchFamily="34" charset="-78"/>
              </a:rPr>
              <a:t>پیشنهادگر</a:t>
            </a:r>
            <a:r>
              <a:rPr lang="en-US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 (Recommender Function) </a:t>
            </a:r>
            <a:endParaRPr lang="fa-IR"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8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634513" y="1514661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02CB9-D589-482F-88A1-7F844876C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522" y="2010406"/>
            <a:ext cx="6449455" cy="3488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6E7C9-F4F8-4355-8A5F-3EB3307C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56" y="3433975"/>
            <a:ext cx="3604721" cy="3604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E2EB4-0553-4AB1-A6EC-8A2F7C5FD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6" y="580978"/>
            <a:ext cx="428624" cy="7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3ED8-C915-43AE-A8CD-D7868385F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02" y="1425202"/>
            <a:ext cx="10685098" cy="571500"/>
          </a:xfrm>
        </p:spPr>
        <p:txBody>
          <a:bodyPr>
            <a:noAutofit/>
          </a:bodyPr>
          <a:lstStyle/>
          <a:p>
            <a:pPr algn="r" rtl="1"/>
            <a:r>
              <a:rPr lang="fa-IR" sz="1800" dirty="0"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F3F06-B3AD-401F-A72F-888EFD1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4DC781E-FC88-44C5-8279-CA85C3AD4F1D}" type="slidenum">
              <a:rPr lang="fa-IR" smtClean="0"/>
              <a:pPr algn="r"/>
              <a:t>9</a:t>
            </a:fld>
            <a:endParaRPr lang="fa-I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A50C5-2D7E-4F8E-A304-566A873BEB80}"/>
              </a:ext>
            </a:extLst>
          </p:cNvPr>
          <p:cNvSpPr/>
          <p:nvPr/>
        </p:nvSpPr>
        <p:spPr>
          <a:xfrm>
            <a:off x="1634513" y="1188851"/>
            <a:ext cx="8753475" cy="4480297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85118-5401-437A-90AC-F9178EBD1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15E528-C2D2-4474-A6F7-C1719DBEF583}"/>
              </a:ext>
            </a:extLst>
          </p:cNvPr>
          <p:cNvSpPr txBox="1"/>
          <p:nvPr/>
        </p:nvSpPr>
        <p:spPr>
          <a:xfrm>
            <a:off x="3096510" y="1820183"/>
            <a:ext cx="6798469" cy="3203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b="1" dirty="0">
                <a:effectLst/>
                <a:latin typeface="IRANSans Light" panose="020B0506030804020204" pitchFamily="34" charset="-78"/>
                <a:ea typeface="Calibri" panose="020F0502020204030204" pitchFamily="34" charset="0"/>
                <a:cs typeface="IRANSans Light" panose="020B0506030804020204" pitchFamily="34" charset="-78"/>
              </a:rPr>
              <a:t>یادگیری ماشین (</a:t>
            </a:r>
            <a:r>
              <a:rPr lang="en-US" b="1" dirty="0">
                <a:effectLst/>
                <a:latin typeface="IRANSans Light" panose="020B0506030804020204" pitchFamily="34" charset="-78"/>
                <a:ea typeface="Calibri" panose="020F0502020204030204" pitchFamily="34" charset="0"/>
                <a:cs typeface="IRANSans Light" panose="020B0506030804020204" pitchFamily="34" charset="-78"/>
              </a:rPr>
              <a:t>Machine learning</a:t>
            </a:r>
            <a:r>
              <a:rPr lang="fa-IR" b="1" dirty="0">
                <a:effectLst/>
                <a:latin typeface="IRANSans Light" panose="020B0506030804020204" pitchFamily="34" charset="-78"/>
                <a:ea typeface="Calibri" panose="020F0502020204030204" pitchFamily="34" charset="0"/>
                <a:cs typeface="IRANSans Light" panose="020B0506030804020204" pitchFamily="34" charset="-78"/>
              </a:rPr>
              <a:t>)</a:t>
            </a: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</a:t>
            </a:r>
            <a:r>
              <a:rPr lang="fa-IR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مدل‌سازی</a:t>
            </a: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کاربر (</a:t>
            </a:r>
            <a:r>
              <a:rPr lang="en-US" b="1" dirty="0">
                <a:effectLst/>
                <a:latin typeface="IRANSans Light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User Modelling</a:t>
            </a: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)</a:t>
            </a: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استنتاج مبتنی بر مورد (</a:t>
            </a:r>
            <a:r>
              <a:rPr lang="en-US" b="1" dirty="0">
                <a:effectLst/>
                <a:latin typeface="IRANSans Light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Case-Based Reasoning</a:t>
            </a: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)</a:t>
            </a: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</a:t>
            </a:r>
            <a:r>
              <a:rPr lang="fa-IR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ارضای</a:t>
            </a: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 محدود (</a:t>
            </a:r>
            <a:r>
              <a:rPr lang="en-US" b="1" dirty="0">
                <a:effectLst/>
                <a:latin typeface="IRANSans Light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Constraint Satisfaction</a:t>
            </a: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) </a:t>
            </a: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علم داده (</a:t>
            </a:r>
            <a:r>
              <a:rPr lang="en-US" b="1" dirty="0">
                <a:effectLst/>
                <a:latin typeface="IRANSans Light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Data Science</a:t>
            </a:r>
            <a:r>
              <a:rPr lang="fa-I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 Light" panose="020B0506030804020204" pitchFamily="34" charset="-78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DFAC95-C9A9-4526-8F5B-F3626EAA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499" y="3453750"/>
            <a:ext cx="3396667" cy="33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63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0" cap="sq" cmpd="sng" algn="ctr">
          <a:solidFill>
            <a:schemeClr val="accent1">
              <a:lumMod val="40000"/>
              <a:lumOff val="60000"/>
            </a:schemeClr>
          </a:solidFill>
          <a:prstDash val="solid"/>
          <a:round/>
          <a:headEnd type="none" w="med" len="med"/>
          <a:tailEnd type="none" w="med" len="med"/>
        </a:ln>
      </a:spPr>
      <a:bodyPr rtlCol="1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5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1477</TotalTime>
  <Words>494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IRANSans</vt:lpstr>
      <vt:lpstr>IRANSans Light</vt:lpstr>
      <vt:lpstr>IRANSans Medium</vt:lpstr>
      <vt:lpstr>Office Theme</vt:lpstr>
      <vt:lpstr>AI Recommendation System/engine</vt:lpstr>
      <vt:lpstr>سیستم پیشنهادگر (Recommender system) چیست ؟</vt:lpstr>
      <vt:lpstr>چند مثال از ریکامندر سیستم ها</vt:lpstr>
      <vt:lpstr>چند مثال از ریکامندر سیستم ها</vt:lpstr>
      <vt:lpstr>چند مثال از ریکامندر سیستم ها</vt:lpstr>
      <vt:lpstr>چند مثال از ریکامندر سیستم ها</vt:lpstr>
      <vt:lpstr>تابع پیشنهادگر (Recommender Function) </vt:lpstr>
      <vt:lpstr>تابع پیشنهادگر (Recommender Function) </vt:lpstr>
      <vt:lpstr>PowerPoint Presentation</vt:lpstr>
      <vt:lpstr>دلیل استفاده از سیستم ریکامندر چیست ؟</vt:lpstr>
      <vt:lpstr>ریکامندر سیستم چگونه کار می‌کند؟</vt:lpstr>
      <vt:lpstr>منابع اطلاعاتی سیستم ریکامندر چیست ؟</vt:lpstr>
      <vt:lpstr>روش فراهم کردن داده برای سیستم ریکامندر چیست ؟</vt:lpstr>
      <vt:lpstr>روش فراهم کردن داده برای سیستم ریکامندر چیست ؟</vt:lpstr>
      <vt:lpstr>روش فراهم کردن داده برای سیستم ریکامندر چیست ؟</vt:lpstr>
      <vt:lpstr>مشابهت محصول (پالایش قلم-قلم)</vt:lpstr>
      <vt:lpstr>مشابهت محصول (پالایش قلم-قلم)</vt:lpstr>
      <vt:lpstr>شباهت کاربر (پالایش کاربر – کاربر)</vt:lpstr>
      <vt:lpstr>چند پرسش و پاسخ در ارتباط با ریکامندر سیستم ها </vt:lpstr>
      <vt:lpstr>- Medium.com - faradars.org - towardsdatascience.com - Illustration by Olha Khomich from Ouch! - www.srose.biz - icons8.com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Melika Jameian</dc:creator>
  <cp:lastModifiedBy>Aidin Bagherinejad</cp:lastModifiedBy>
  <cp:revision>8</cp:revision>
  <dcterms:created xsi:type="dcterms:W3CDTF">2022-05-13T12:12:57Z</dcterms:created>
  <dcterms:modified xsi:type="dcterms:W3CDTF">2023-12-27T15:03:45Z</dcterms:modified>
</cp:coreProperties>
</file>